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382" r:id="rId3"/>
    <p:sldId id="332" r:id="rId4"/>
    <p:sldId id="351" r:id="rId5"/>
    <p:sldId id="372" r:id="rId6"/>
    <p:sldId id="378" r:id="rId7"/>
    <p:sldId id="383" r:id="rId8"/>
    <p:sldId id="341" r:id="rId9"/>
    <p:sldId id="342" r:id="rId10"/>
    <p:sldId id="346" r:id="rId11"/>
    <p:sldId id="377" r:id="rId12"/>
    <p:sldId id="367" r:id="rId13"/>
    <p:sldId id="344" r:id="rId14"/>
    <p:sldId id="384" r:id="rId15"/>
    <p:sldId id="385" r:id="rId16"/>
    <p:sldId id="312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/>
    <p:restoredTop sz="94647"/>
  </p:normalViewPr>
  <p:slideViewPr>
    <p:cSldViewPr>
      <p:cViewPr>
        <p:scale>
          <a:sx n="79" d="100"/>
          <a:sy n="79" d="100"/>
        </p:scale>
        <p:origin x="-20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5917-727E-4151-9561-93031D19F6F7}" type="datetimeFigureOut">
              <a:rPr lang="de-DE" smtClean="0"/>
              <a:pPr/>
              <a:t>19.09.2018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CCDC-04C0-4FD8-8E2F-0B13754644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98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ACCDC-04C0-4FD8-8E2F-0B13754644F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86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95BF-F85F-47A1-A148-F91F1A3D0E18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6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DECC-3371-4E51-9402-951787B4653F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4BF8-938E-44AB-9DCF-D7DE8F704A0F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26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2398-A543-4129-B616-070E3D99C463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59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58E8A-FD82-4C15-9CCA-F24752656CCE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48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D4B0-22CB-4BB5-BF5A-2B5D0D015165}" type="datetime1">
              <a:rPr lang="de-DE" smtClean="0"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0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860C-3309-47CA-B75F-DAF91D3A21F7}" type="datetime1">
              <a:rPr lang="de-DE" smtClean="0"/>
              <a:t>19.09.2018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23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19B5-D0E6-4989-8C59-C415AA9E591B}" type="datetime1">
              <a:rPr lang="de-DE" smtClean="0"/>
              <a:t>19.09.2018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4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261-3FB3-47DA-8248-F881EC7FAB75}" type="datetime1">
              <a:rPr lang="de-DE" smtClean="0"/>
              <a:t>19.09.2018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90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9217-F846-4F99-958F-8B4ED3693B64}" type="datetime1">
              <a:rPr lang="de-DE" smtClean="0"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53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59C8-A61B-4278-A22B-EF9DEC0E0A6D}" type="datetime1">
              <a:rPr lang="de-DE" smtClean="0"/>
              <a:t>19.09.2018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Gesamtschule Emmerich am Rhein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06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E6B6-9513-4DC2-B32D-47E78C304BDD}" type="datetime1">
              <a:rPr lang="de-DE" smtClean="0"/>
              <a:t>19.09.2018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Gesamtschule Emmerich am Rhein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C53A-129F-4E7F-A62E-B2A83D975F8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70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rk\Desktop\FinalerEntwurf\Schullogo Gesamtschule Emmerich INTERN1 mit co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78205"/>
            <a:ext cx="4176464" cy="398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3068960"/>
          </a:xfrm>
        </p:spPr>
        <p:txBody>
          <a:bodyPr>
            <a:normAutofit/>
          </a:bodyPr>
          <a:lstStyle/>
          <a:p>
            <a:r>
              <a:rPr lang="de-DE" sz="2700" b="1" dirty="0"/>
              <a:t>1. </a:t>
            </a:r>
            <a:r>
              <a:rPr lang="de-DE" sz="2700" b="1" dirty="0" smtClean="0"/>
              <a:t>Schulpflegschaftsversammlung</a:t>
            </a:r>
            <a:r>
              <a:rPr lang="de-DE" sz="2700" b="1" dirty="0" smtClean="0"/>
              <a:t> </a:t>
            </a:r>
            <a:r>
              <a:rPr lang="de-DE" sz="2700" b="1" dirty="0"/>
              <a:t/>
            </a:r>
            <a:br>
              <a:rPr lang="de-DE" sz="2700" b="1" dirty="0"/>
            </a:br>
            <a:r>
              <a:rPr lang="de-DE" sz="2700" b="1" dirty="0"/>
              <a:t>Datum: </a:t>
            </a:r>
            <a:r>
              <a:rPr lang="de-DE" sz="2700" b="1" dirty="0" smtClean="0"/>
              <a:t>18.09.2018</a:t>
            </a:r>
            <a:r>
              <a:rPr lang="de-DE" sz="2700" b="1" dirty="0"/>
              <a:t/>
            </a:r>
            <a:br>
              <a:rPr lang="de-DE" sz="2700" b="1" dirty="0"/>
            </a:br>
            <a:r>
              <a:rPr lang="de-DE" sz="2700" b="1" dirty="0"/>
              <a:t>Uhrzeit: </a:t>
            </a:r>
            <a:r>
              <a:rPr lang="de-DE" sz="2700" b="1" dirty="0" smtClean="0">
                <a:solidFill>
                  <a:srgbClr val="00B050"/>
                </a:solidFill>
              </a:rPr>
              <a:t>19.00</a:t>
            </a:r>
            <a:r>
              <a:rPr lang="de-DE" sz="2700" b="1" dirty="0" smtClean="0"/>
              <a:t> </a:t>
            </a:r>
            <a:r>
              <a:rPr lang="de-DE" sz="2700" b="1" dirty="0"/>
              <a:t>– </a:t>
            </a:r>
            <a:r>
              <a:rPr lang="de-DE" sz="2700" b="1" dirty="0" smtClean="0"/>
              <a:t>ca. </a:t>
            </a:r>
            <a:r>
              <a:rPr lang="de-DE" sz="2700" b="1" dirty="0" smtClean="0">
                <a:solidFill>
                  <a:srgbClr val="00B050"/>
                </a:solidFill>
              </a:rPr>
              <a:t>20.30</a:t>
            </a:r>
            <a:r>
              <a:rPr lang="de-DE" sz="2700" b="1" dirty="0" smtClean="0"/>
              <a:t>Uhr</a:t>
            </a:r>
            <a:r>
              <a:rPr lang="de-DE" sz="2700" b="1" dirty="0"/>
              <a:t/>
            </a:r>
            <a:br>
              <a:rPr lang="de-DE" sz="2700" b="1" dirty="0"/>
            </a:br>
            <a:r>
              <a:rPr lang="de-DE" sz="2700" b="1" dirty="0"/>
              <a:t>Anwesende: siehe Liste</a:t>
            </a:r>
            <a:br>
              <a:rPr lang="de-DE" sz="2700" b="1" dirty="0"/>
            </a:br>
            <a:r>
              <a:rPr lang="de-DE" sz="2700" b="1" dirty="0"/>
              <a:t>1. Genehmigung des Protokolls LK v. </a:t>
            </a:r>
            <a:r>
              <a:rPr lang="de-DE" sz="2700" b="1" dirty="0" smtClean="0"/>
              <a:t>07.02.2018</a:t>
            </a:r>
            <a:r>
              <a:rPr lang="de-DE" sz="2700" b="1" dirty="0"/>
              <a:t/>
            </a:r>
            <a:br>
              <a:rPr lang="de-DE" sz="2700" b="1" dirty="0"/>
            </a:br>
            <a:r>
              <a:rPr lang="de-DE" sz="2700" b="1" dirty="0"/>
              <a:t>ja:  </a:t>
            </a:r>
            <a:r>
              <a:rPr lang="de-DE" sz="2700" b="1" dirty="0" smtClean="0"/>
              <a:t>        </a:t>
            </a:r>
            <a:r>
              <a:rPr lang="de-DE" sz="2700" b="1" dirty="0"/>
              <a:t>nein</a:t>
            </a:r>
            <a:r>
              <a:rPr lang="de-DE" sz="2700" b="1" dirty="0" smtClean="0"/>
              <a:t>:      </a:t>
            </a:r>
            <a:r>
              <a:rPr lang="de-DE" sz="2700" b="1" dirty="0" err="1"/>
              <a:t>Enth</a:t>
            </a:r>
            <a:r>
              <a:rPr lang="de-DE" sz="2700" b="1" dirty="0" smtClean="0"/>
              <a:t>.:</a:t>
            </a:r>
            <a:r>
              <a:rPr lang="de-DE" sz="3200" b="1" dirty="0"/>
              <a:t/>
            </a:r>
            <a:br>
              <a:rPr lang="de-DE" sz="3200" b="1" dirty="0"/>
            </a:b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11220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„Element &amp; Verantwortung in 9“ </a:t>
            </a:r>
            <a:r>
              <a:rPr lang="de-DE" sz="2400" dirty="0">
                <a:solidFill>
                  <a:srgbClr val="00B0F0"/>
                </a:solidFill>
              </a:rPr>
              <a:t>=== Fachlehrer</a:t>
            </a:r>
          </a:p>
          <a:p>
            <a:pPr>
              <a:buFont typeface="Arial" charset="0"/>
              <a:buChar char="•"/>
            </a:pPr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„AL in 5/6“ </a:t>
            </a:r>
            <a:r>
              <a:rPr lang="de-DE" sz="2400" dirty="0">
                <a:solidFill>
                  <a:srgbClr val="00B0F0"/>
                </a:solidFill>
              </a:rPr>
              <a:t>=== FL HW und TC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„BOK in 9/10“ </a:t>
            </a:r>
            <a:r>
              <a:rPr lang="de-DE" sz="2400" dirty="0">
                <a:solidFill>
                  <a:srgbClr val="00B0F0"/>
                </a:solidFill>
              </a:rPr>
              <a:t>=== STUBO, SL, KL 9g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„Schule im Aufbruch“ </a:t>
            </a:r>
            <a:r>
              <a:rPr lang="de-DE" sz="2400" dirty="0">
                <a:solidFill>
                  <a:srgbClr val="00B0F0"/>
                </a:solidFill>
              </a:rPr>
              <a:t>=== bestehende Gruppe, aber offen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„Das Oberstufenkonzept“ </a:t>
            </a:r>
            <a:r>
              <a:rPr lang="de-DE" sz="2400" dirty="0">
                <a:solidFill>
                  <a:srgbClr val="00B0F0"/>
                </a:solidFill>
              </a:rPr>
              <a:t>=== bestehende Gruppe / offen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„Projektbasiertes Lernen“ </a:t>
            </a:r>
            <a:r>
              <a:rPr lang="de-DE" sz="2400" dirty="0">
                <a:solidFill>
                  <a:srgbClr val="00B0F0"/>
                </a:solidFill>
              </a:rPr>
              <a:t>=== Fachkonferenzen GL-KU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„Internationalisierung“ </a:t>
            </a:r>
            <a:r>
              <a:rPr lang="de-DE" sz="2400" dirty="0">
                <a:solidFill>
                  <a:srgbClr val="00B0F0"/>
                </a:solidFill>
              </a:rPr>
              <a:t>===</a:t>
            </a:r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>
                <a:solidFill>
                  <a:srgbClr val="00B0F0"/>
                </a:solidFill>
              </a:rPr>
              <a:t>FK Sprachen, SL</a:t>
            </a:r>
          </a:p>
          <a:p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„Konferenz der Fachvorsitzenden“ wird aufgelöst</a:t>
            </a:r>
          </a:p>
          <a:p>
            <a:r>
              <a:rPr lang="de-DE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„Lehrerrat-Schulleitung“</a:t>
            </a:r>
          </a:p>
          <a:p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„erweiterte Schulleitung“ wird aufgelöst</a:t>
            </a:r>
          </a:p>
          <a:p>
            <a:pPr marL="0" indent="0">
              <a:buNone/>
            </a:pPr>
            <a:endParaRPr lang="de-DE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9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Projektarbeit – Säule des Schulprogramms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708541"/>
              </p:ext>
            </p:extLst>
          </p:nvPr>
        </p:nvGraphicFramePr>
        <p:xfrm>
          <a:off x="457200" y="1600200"/>
          <a:ext cx="8229600" cy="3917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8821">
                <a:tc>
                  <a:txBody>
                    <a:bodyPr/>
                    <a:lstStyle/>
                    <a:p>
                      <a:r>
                        <a:rPr lang="de-DE" dirty="0"/>
                        <a:t>Stufe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8821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Stufen 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  <a:r>
                        <a:rPr lang="de-DE" baseline="0" dirty="0"/>
                        <a:t> Projekttag zu den Global Goals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8821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Stufen 7-10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 Projekttage in</a:t>
                      </a:r>
                      <a:r>
                        <a:rPr lang="de-DE" baseline="0" dirty="0"/>
                        <a:t> den WP I Fächern </a:t>
                      </a:r>
                    </a:p>
                    <a:p>
                      <a:r>
                        <a:rPr lang="de-DE" baseline="0" dirty="0"/>
                        <a:t>(Zeitanteile…)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30568">
                <a:tc>
                  <a:txBody>
                    <a:bodyPr/>
                    <a:lstStyle/>
                    <a:p>
                      <a:endParaRPr lang="de-DE"/>
                    </a:p>
                    <a:p>
                      <a:r>
                        <a:rPr lang="de-DE"/>
                        <a:t>Stufen </a:t>
                      </a:r>
                      <a:r>
                        <a:rPr lang="de-DE" dirty="0"/>
                        <a:t>7-10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Gesellschaftslehre durchgehend 4 stündig kooperiert mit Kunst  (epochal)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1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Projekt G</a:t>
            </a:r>
            <a:r>
              <a:rPr lang="de-DE" sz="1800" dirty="0"/>
              <a:t>esellschaftslehre </a:t>
            </a:r>
            <a:r>
              <a:rPr lang="de-DE" sz="1800" dirty="0">
                <a:solidFill>
                  <a:srgbClr val="00B0F0"/>
                </a:solidFill>
              </a:rPr>
              <a:t>m</a:t>
            </a:r>
            <a:r>
              <a:rPr lang="de-DE" sz="1800" dirty="0"/>
              <a:t> </a:t>
            </a:r>
            <a:r>
              <a:rPr lang="de-DE" dirty="0"/>
              <a:t>K</a:t>
            </a:r>
            <a:r>
              <a:rPr lang="de-DE" sz="1800" dirty="0"/>
              <a:t>unst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Projektzeit in 7 – 10 wöchentlich</a:t>
            </a:r>
          </a:p>
          <a:p>
            <a:r>
              <a:rPr lang="de-DE" dirty="0"/>
              <a:t>Stundenverteilung: 3 Std. GL durchgehend</a:t>
            </a:r>
          </a:p>
          <a:p>
            <a:pPr marL="0" indent="0">
              <a:buNone/>
            </a:pPr>
            <a:r>
              <a:rPr lang="de-DE" dirty="0"/>
              <a:t>                                       2 Std. Kunst epochal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Entwicklung: fächerübergreifendes Arbeiten zwischen </a:t>
            </a:r>
            <a:r>
              <a:rPr lang="de-DE" b="1" dirty="0"/>
              <a:t>G</a:t>
            </a:r>
            <a:r>
              <a:rPr lang="de-DE" dirty="0"/>
              <a:t>L </a:t>
            </a:r>
            <a:r>
              <a:rPr lang="de-DE" dirty="0">
                <a:solidFill>
                  <a:srgbClr val="00B0F0"/>
                </a:solidFill>
              </a:rPr>
              <a:t>und</a:t>
            </a:r>
            <a:r>
              <a:rPr lang="de-DE" dirty="0"/>
              <a:t> </a:t>
            </a:r>
            <a:r>
              <a:rPr lang="de-DE" b="1" dirty="0"/>
              <a:t>K</a:t>
            </a:r>
            <a:r>
              <a:rPr lang="de-DE" dirty="0"/>
              <a:t>unst</a:t>
            </a:r>
          </a:p>
        </p:txBody>
      </p:sp>
    </p:spTree>
    <p:extLst>
      <p:ext uri="{BB962C8B-B14F-4D97-AF65-F5344CB8AC3E}">
        <p14:creationId xmlns:p14="http://schemas.microsoft.com/office/powerpoint/2010/main" val="423337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Fortbildungen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e-DE" b="1" dirty="0">
                <a:solidFill>
                  <a:srgbClr val="00B0F0"/>
                </a:solidFill>
              </a:rPr>
              <a:t>Schule im Aufbruch – Profilprofessionalisierung </a:t>
            </a:r>
            <a:r>
              <a:rPr lang="de-DE" sz="1600" b="1" dirty="0">
                <a:solidFill>
                  <a:srgbClr val="00B0F0"/>
                </a:solidFill>
              </a:rPr>
              <a:t>(28.08.2018)</a:t>
            </a:r>
          </a:p>
          <a:p>
            <a:pPr>
              <a:buFont typeface="Arial" charset="0"/>
              <a:buChar char="•"/>
            </a:pPr>
            <a:r>
              <a:rPr lang="de-DE" sz="1600" b="1" dirty="0">
                <a:solidFill>
                  <a:srgbClr val="00B0F0"/>
                </a:solidFill>
              </a:rPr>
              <a:t>Referent Alfons </a:t>
            </a:r>
            <a:r>
              <a:rPr lang="de-DE" sz="1600" b="1" dirty="0" err="1">
                <a:solidFill>
                  <a:srgbClr val="00B0F0"/>
                </a:solidFill>
              </a:rPr>
              <a:t>Döhler</a:t>
            </a:r>
            <a:endParaRPr lang="de-DE" sz="16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</a:pPr>
            <a:r>
              <a:rPr lang="de-DE" b="1" dirty="0">
                <a:solidFill>
                  <a:srgbClr val="00B0F0"/>
                </a:solidFill>
              </a:rPr>
              <a:t>Blick über den Tellerrand – Hospitation an anderen Schulen</a:t>
            </a:r>
          </a:p>
          <a:p>
            <a:pPr>
              <a:buFont typeface="Arial" charset="0"/>
              <a:buChar char="•"/>
            </a:pPr>
            <a:r>
              <a:rPr lang="de-DE" b="1" dirty="0" smtClean="0">
                <a:solidFill>
                  <a:srgbClr val="00B0F0"/>
                </a:solidFill>
              </a:rPr>
              <a:t>Säulen </a:t>
            </a:r>
            <a:r>
              <a:rPr lang="de-DE" b="1" dirty="0">
                <a:solidFill>
                  <a:srgbClr val="00B0F0"/>
                </a:solidFill>
              </a:rPr>
              <a:t>der Kneipp Lehrer – Gesundheitsförderung </a:t>
            </a:r>
            <a:r>
              <a:rPr lang="de-DE" sz="1600" b="1" dirty="0">
                <a:solidFill>
                  <a:srgbClr val="00B0F0"/>
                </a:solidFill>
              </a:rPr>
              <a:t>(05.03.2019)</a:t>
            </a:r>
          </a:p>
          <a:p>
            <a:pPr>
              <a:buFont typeface="Arial" charset="0"/>
              <a:buChar char="•"/>
            </a:pPr>
            <a:r>
              <a:rPr lang="de-DE" sz="1600" b="1" dirty="0">
                <a:solidFill>
                  <a:srgbClr val="00B0F0"/>
                </a:solidFill>
              </a:rPr>
              <a:t>Entwicklung zur Kneipp Schule</a:t>
            </a:r>
          </a:p>
          <a:p>
            <a:pPr marL="0" indent="0">
              <a:buNone/>
            </a:pPr>
            <a:r>
              <a:rPr lang="de-DE" dirty="0"/>
              <a:t>						 </a:t>
            </a:r>
          </a:p>
        </p:txBody>
      </p:sp>
    </p:spTree>
    <p:extLst>
      <p:ext uri="{BB962C8B-B14F-4D97-AF65-F5344CB8AC3E}">
        <p14:creationId xmlns:p14="http://schemas.microsoft.com/office/powerpoint/2010/main" val="1503269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5.1.2 Bewegliche Ferientage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04.03.2019- Rosenmontag</a:t>
            </a:r>
          </a:p>
          <a:p>
            <a:r>
              <a:rPr lang="de-DE" dirty="0" smtClean="0"/>
              <a:t>02.11.2018 </a:t>
            </a:r>
            <a:r>
              <a:rPr lang="de-DE" dirty="0" smtClean="0"/>
              <a:t>– Tag nach Allerheiligen</a:t>
            </a:r>
          </a:p>
          <a:p>
            <a:r>
              <a:rPr lang="de-DE" dirty="0" smtClean="0"/>
              <a:t>31.05.2019 -  Tag nach Christi Himmelfahrt</a:t>
            </a:r>
          </a:p>
          <a:p>
            <a:r>
              <a:rPr lang="de-DE" dirty="0" smtClean="0"/>
              <a:t>11.06.2019 – Tag nach  Fronleichnam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94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Impulse aus </a:t>
            </a:r>
            <a:r>
              <a:rPr lang="de-DE" smtClean="0"/>
              <a:t>der Schulpflegschaft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59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</a:t>
            </a:r>
            <a:r>
              <a:rPr lang="de-DE" dirty="0" smtClean="0"/>
              <a:t>. </a:t>
            </a:r>
            <a:r>
              <a:rPr lang="de-DE" dirty="0"/>
              <a:t>Verschiedenes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de-DE" sz="2400" dirty="0" smtClean="0"/>
              <a:t>Tag der offenen Tür am 24.11.2018 (Verlagerungstag: 01.03.2018)</a:t>
            </a:r>
          </a:p>
          <a:p>
            <a:pPr>
              <a:buFontTx/>
              <a:buChar char="-"/>
            </a:pP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 smtClean="0"/>
              <a:t>2. </a:t>
            </a:r>
            <a:r>
              <a:rPr lang="de-DE" sz="2400" dirty="0" smtClean="0"/>
              <a:t>Fortbildung/ Lehrer </a:t>
            </a:r>
            <a:r>
              <a:rPr lang="de-DE" sz="2400" dirty="0" smtClean="0"/>
              <a:t>am </a:t>
            </a:r>
            <a:r>
              <a:rPr lang="de-DE" sz="2400" dirty="0" smtClean="0"/>
              <a:t>05.03.2018 -&gt; Studientag</a:t>
            </a:r>
            <a:endParaRPr lang="de-DE" sz="2400" dirty="0" smtClean="0"/>
          </a:p>
          <a:p>
            <a:pPr>
              <a:buFontTx/>
              <a:buChar char="-"/>
            </a:pP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 smtClean="0"/>
              <a:t>Wettbewerbe</a:t>
            </a:r>
          </a:p>
          <a:p>
            <a:pPr marL="0" indent="0">
              <a:buNone/>
            </a:pPr>
            <a:r>
              <a:rPr lang="de-DE" sz="2400" dirty="0" smtClean="0"/>
              <a:t>-&gt; in diesem Jahr beginnen wir uns mit dem Wettbewerb ‚Jugend forscht‘ auseinanderzusetzen</a:t>
            </a:r>
            <a:endParaRPr lang="de-DE" sz="2400" dirty="0" smtClean="0"/>
          </a:p>
          <a:p>
            <a:pPr>
              <a:buFontTx/>
              <a:buChar char="-"/>
            </a:pPr>
            <a:endParaRPr lang="de-DE" sz="2400" dirty="0" smtClean="0"/>
          </a:p>
          <a:p>
            <a:pPr>
              <a:buFontTx/>
              <a:buChar char="-"/>
            </a:pPr>
            <a:r>
              <a:rPr lang="de-DE" sz="2400" dirty="0" smtClean="0"/>
              <a:t>Kultur</a:t>
            </a:r>
          </a:p>
          <a:p>
            <a:pPr marL="0" indent="0">
              <a:buNone/>
            </a:pPr>
            <a:r>
              <a:rPr lang="de-DE" sz="2400" dirty="0" smtClean="0"/>
              <a:t>-&gt; Das Projekt ‚von klein auf# der </a:t>
            </a:r>
            <a:r>
              <a:rPr lang="de-DE" sz="2400" dirty="0" err="1" smtClean="0"/>
              <a:t>Gelsenwasser</a:t>
            </a:r>
            <a:r>
              <a:rPr lang="de-DE" sz="2400" dirty="0" smtClean="0"/>
              <a:t> AG unterstützt ein Theaterprojekt in der Stufe 5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6296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Änderung der 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Begrüßung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>
                <a:solidFill>
                  <a:srgbClr val="00B050"/>
                </a:solidFill>
              </a:rPr>
              <a:t>Als neue Kollegen werden herzlich willkommen geheißen:</a:t>
            </a:r>
          </a:p>
          <a:p>
            <a:pPr marL="514350" indent="-514350">
              <a:buAutoNum type="arabicPeriod"/>
            </a:pPr>
            <a:r>
              <a:rPr lang="de-DE" sz="2000" i="1" dirty="0"/>
              <a:t>Fr. Kathrin </a:t>
            </a:r>
            <a:r>
              <a:rPr lang="de-DE" sz="2000" i="1" dirty="0" err="1"/>
              <a:t>Heimings</a:t>
            </a:r>
            <a:r>
              <a:rPr lang="de-DE" sz="2000" i="1" dirty="0"/>
              <a:t> (NL, TX)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Hr. Christian Enders (PH, M)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Fr. Nicole Derksen (D,E,NL)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Hr. Marco </a:t>
            </a:r>
            <a:r>
              <a:rPr lang="de-DE" sz="2000" i="1" dirty="0" err="1"/>
              <a:t>Bonnes</a:t>
            </a:r>
            <a:r>
              <a:rPr lang="de-DE" sz="2000" i="1" dirty="0"/>
              <a:t> (Sonderschulpädagoge /9. Jg.)</a:t>
            </a:r>
          </a:p>
          <a:p>
            <a:pPr marL="514350" indent="-514350">
              <a:buAutoNum type="arabicPeriod"/>
            </a:pPr>
            <a:r>
              <a:rPr lang="de-DE" sz="2000" dirty="0"/>
              <a:t>Fr. </a:t>
            </a:r>
            <a:r>
              <a:rPr lang="de-DE" sz="2000" dirty="0" err="1"/>
              <a:t>Henrieke</a:t>
            </a:r>
            <a:r>
              <a:rPr lang="de-DE" sz="2000" dirty="0"/>
              <a:t> Over (D,L)</a:t>
            </a:r>
          </a:p>
          <a:p>
            <a:pPr marL="514350" indent="-514350">
              <a:buAutoNum type="arabicPeriod"/>
            </a:pPr>
            <a:r>
              <a:rPr lang="de-DE" sz="2000" dirty="0"/>
              <a:t>Fr. Michaela </a:t>
            </a:r>
            <a:r>
              <a:rPr lang="de-DE" sz="2000" dirty="0" err="1"/>
              <a:t>Wintels</a:t>
            </a:r>
            <a:r>
              <a:rPr lang="de-DE" sz="2000" dirty="0"/>
              <a:t> (HW)</a:t>
            </a:r>
          </a:p>
          <a:p>
            <a:pPr marL="514350" indent="-514350">
              <a:buAutoNum type="arabicPeriod"/>
            </a:pPr>
            <a:r>
              <a:rPr lang="de-DE" sz="2000" dirty="0"/>
              <a:t>Fr. Simone </a:t>
            </a:r>
            <a:r>
              <a:rPr lang="de-DE" sz="2000" dirty="0" err="1"/>
              <a:t>Ragowski</a:t>
            </a:r>
            <a:r>
              <a:rPr lang="de-DE" sz="2000" dirty="0"/>
              <a:t> (D,GE)</a:t>
            </a:r>
          </a:p>
          <a:p>
            <a:pPr marL="514350" indent="-514350">
              <a:buAutoNum type="arabicPeriod"/>
            </a:pPr>
            <a:r>
              <a:rPr lang="de-DE" sz="2000" dirty="0"/>
              <a:t>Fr. Yvonne </a:t>
            </a:r>
            <a:r>
              <a:rPr lang="de-DE" sz="2000" dirty="0" err="1"/>
              <a:t>Schwiening</a:t>
            </a:r>
            <a:r>
              <a:rPr lang="de-DE" sz="2000" dirty="0"/>
              <a:t> (D,S)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Hr. Norman </a:t>
            </a:r>
            <a:r>
              <a:rPr lang="de-DE" sz="2000" i="1" dirty="0" err="1"/>
              <a:t>Wewers</a:t>
            </a:r>
            <a:r>
              <a:rPr lang="de-DE" sz="2000" i="1" dirty="0"/>
              <a:t> ( GL, AL)</a:t>
            </a:r>
          </a:p>
          <a:p>
            <a:pPr marL="514350" indent="-514350">
              <a:buAutoNum type="arabicPeriod"/>
            </a:pPr>
            <a:r>
              <a:rPr lang="de-DE" sz="2000" dirty="0"/>
              <a:t>Frau M. </a:t>
            </a:r>
            <a:r>
              <a:rPr lang="de-DE" sz="2000" dirty="0" err="1"/>
              <a:t>Preijer</a:t>
            </a:r>
            <a:r>
              <a:rPr lang="de-DE" sz="2000" dirty="0"/>
              <a:t> (E)</a:t>
            </a:r>
          </a:p>
          <a:p>
            <a:pPr marL="514350" indent="-514350">
              <a:buAutoNum type="arabicPeriod"/>
            </a:pPr>
            <a:r>
              <a:rPr lang="de-DE" sz="2000" dirty="0"/>
              <a:t>Fr. Monique </a:t>
            </a:r>
            <a:r>
              <a:rPr lang="de-DE" sz="2000" dirty="0" err="1"/>
              <a:t>Rosema</a:t>
            </a:r>
            <a:r>
              <a:rPr lang="de-DE" sz="2000" dirty="0"/>
              <a:t> (</a:t>
            </a:r>
            <a:r>
              <a:rPr lang="de-DE" sz="2000" dirty="0" err="1"/>
              <a:t>Sp</a:t>
            </a:r>
            <a:r>
              <a:rPr lang="de-DE" sz="2000" dirty="0"/>
              <a:t>, Kneipp)</a:t>
            </a:r>
          </a:p>
          <a:p>
            <a:pPr marL="514350" indent="-514350">
              <a:buAutoNum type="arabicPeriod"/>
            </a:pPr>
            <a:r>
              <a:rPr lang="de-DE" sz="2000" dirty="0" smtClean="0"/>
              <a:t>Herr </a:t>
            </a:r>
            <a:r>
              <a:rPr lang="de-DE" sz="2000" dirty="0"/>
              <a:t>Gunter Susen (SW)</a:t>
            </a:r>
          </a:p>
          <a:p>
            <a:pPr marL="514350" indent="-514350">
              <a:buAutoNum type="arabicPeriod"/>
            </a:pPr>
            <a:r>
              <a:rPr lang="de-DE" sz="2000" dirty="0"/>
              <a:t>Herr Milan </a:t>
            </a:r>
            <a:r>
              <a:rPr lang="de-DE" sz="2000" dirty="0" err="1"/>
              <a:t>Kljajik</a:t>
            </a:r>
            <a:r>
              <a:rPr lang="de-DE" sz="2000" dirty="0"/>
              <a:t> (GL, Sonderschulpädagogik 5. Jg.</a:t>
            </a:r>
          </a:p>
          <a:p>
            <a:pPr marL="514350" indent="-514350">
              <a:buAutoNum type="arabicPeriod"/>
            </a:pPr>
            <a:r>
              <a:rPr lang="de-DE" sz="2000" i="1" dirty="0"/>
              <a:t>Fr. </a:t>
            </a:r>
            <a:r>
              <a:rPr lang="de-DE" sz="2000" i="1" dirty="0" err="1"/>
              <a:t>Cristin</a:t>
            </a:r>
            <a:r>
              <a:rPr lang="de-DE" sz="2000" i="1" dirty="0"/>
              <a:t> König (E,S-&gt; Internationalisierung)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Hr. Tobias Hühnerschulte (Sonderschulpädagoge / 7., 8. Jg.)</a:t>
            </a:r>
            <a:r>
              <a:rPr lang="de-DE" sz="2000" dirty="0"/>
              <a:t>	</a:t>
            </a:r>
          </a:p>
          <a:p>
            <a:pPr marL="514350" indent="-514350">
              <a:buAutoNum type="arabicPeriod"/>
            </a:pPr>
            <a:r>
              <a:rPr lang="de-DE" sz="2000" dirty="0"/>
              <a:t>Fr. Katharina </a:t>
            </a:r>
            <a:r>
              <a:rPr lang="de-DE" sz="2000" dirty="0" err="1"/>
              <a:t>Groenewald</a:t>
            </a:r>
            <a:r>
              <a:rPr lang="de-DE" sz="2000" dirty="0"/>
              <a:t> (Sonderpädagogik / 7. Jg.)</a:t>
            </a:r>
          </a:p>
          <a:p>
            <a:pPr marL="514350" indent="-514350">
              <a:buAutoNum type="arabicPeriod"/>
            </a:pPr>
            <a:r>
              <a:rPr lang="de-DE" sz="2000" dirty="0"/>
              <a:t>Fr. Eva Pieper (Sonderschulpädagoge – Ausbildungsbeauftragte)</a:t>
            </a:r>
          </a:p>
          <a:p>
            <a:pPr marL="514350" indent="-514350">
              <a:buAutoNum type="arabicPeriod"/>
            </a:pPr>
            <a:r>
              <a:rPr lang="de-DE" sz="2000" i="1" dirty="0"/>
              <a:t>Hr.  Sven Bensch (CH, BI, M, IF)</a:t>
            </a:r>
          </a:p>
          <a:p>
            <a:pPr marL="514350" indent="-514350">
              <a:buAutoNum type="arabicPeriod"/>
            </a:pPr>
            <a:r>
              <a:rPr lang="de-DE" sz="2000" dirty="0"/>
              <a:t>Hr. Wolfgang </a:t>
            </a:r>
            <a:r>
              <a:rPr lang="de-DE" sz="2000" dirty="0" err="1"/>
              <a:t>Tyssen</a:t>
            </a:r>
            <a:r>
              <a:rPr lang="de-DE" sz="2000" dirty="0"/>
              <a:t> (BI, </a:t>
            </a:r>
            <a:r>
              <a:rPr lang="de-DE" sz="2000" dirty="0" err="1"/>
              <a:t>kR</a:t>
            </a:r>
            <a:r>
              <a:rPr lang="de-DE" sz="2000" dirty="0"/>
              <a:t>, Stellv. Schulleiter)			</a:t>
            </a:r>
          </a:p>
          <a:p>
            <a:pPr marL="514350" indent="-514350">
              <a:buAutoNum type="arabicPeriod"/>
            </a:pPr>
            <a:endParaRPr lang="de-DE" sz="2000" dirty="0"/>
          </a:p>
          <a:p>
            <a:pPr marL="0" indent="0">
              <a:buNone/>
            </a:pPr>
            <a:endParaRPr lang="de-DE" sz="3000" dirty="0"/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90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Herr Wolfgang </a:t>
            </a:r>
            <a:r>
              <a:rPr lang="de-DE" dirty="0" err="1"/>
              <a:t>Tyssen</a:t>
            </a:r>
            <a:r>
              <a:rPr lang="de-DE" dirty="0"/>
              <a:t> wurde durch die Bezirksregierung Düsseldorf zum </a:t>
            </a:r>
            <a:r>
              <a:rPr lang="de-DE" dirty="0">
                <a:solidFill>
                  <a:srgbClr val="00B050"/>
                </a:solidFill>
              </a:rPr>
              <a:t>stellvertretender </a:t>
            </a:r>
            <a:r>
              <a:rPr lang="de-DE" dirty="0"/>
              <a:t>Schulleiter an der Städt. Gesamtschule Emmerich ernannt!</a:t>
            </a:r>
          </a:p>
          <a:p>
            <a:pPr marL="0" indent="0">
              <a:buNone/>
            </a:pPr>
            <a:r>
              <a:rPr lang="de-DE" dirty="0"/>
              <a:t>    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1993205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3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5</a:t>
            </a:r>
            <a:r>
              <a:rPr lang="de-DE" dirty="0" smtClean="0"/>
              <a:t>. </a:t>
            </a:r>
            <a:r>
              <a:rPr lang="de-DE" dirty="0"/>
              <a:t>Informationen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 Schulleitung</a:t>
            </a:r>
          </a:p>
        </p:txBody>
      </p:sp>
    </p:spTree>
    <p:extLst>
      <p:ext uri="{BB962C8B-B14F-4D97-AF65-F5344CB8AC3E}">
        <p14:creationId xmlns:p14="http://schemas.microsoft.com/office/powerpoint/2010/main" val="9159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Klassenlehrerübersicht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434317"/>
              </p:ext>
            </p:extLst>
          </p:nvPr>
        </p:nvGraphicFramePr>
        <p:xfrm>
          <a:off x="457200" y="1600200"/>
          <a:ext cx="8229600" cy="535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39477">
                <a:tc>
                  <a:txBody>
                    <a:bodyPr/>
                    <a:lstStyle/>
                    <a:p>
                      <a:r>
                        <a:rPr lang="de-DE" dirty="0"/>
                        <a:t>5a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OVR/VSC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ESS/</a:t>
                      </a:r>
                    </a:p>
                    <a:p>
                      <a:r>
                        <a:rPr lang="de-DE" dirty="0"/>
                        <a:t>RTM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SPL/</a:t>
                      </a:r>
                    </a:p>
                    <a:p>
                      <a:r>
                        <a:rPr lang="de-DE" dirty="0"/>
                        <a:t>VDH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HNN/TDS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LSZ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9477">
                <a:tc>
                  <a:txBody>
                    <a:bodyPr/>
                    <a:lstStyle/>
                    <a:p>
                      <a:r>
                        <a:rPr lang="de-DE" dirty="0"/>
                        <a:t>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DKS/</a:t>
                      </a:r>
                    </a:p>
                    <a:p>
                      <a:r>
                        <a:rPr lang="de-DE" dirty="0"/>
                        <a:t>BNS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GSK/</a:t>
                      </a:r>
                    </a:p>
                    <a:p>
                      <a:r>
                        <a:rPr lang="de-D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ABR/</a:t>
                      </a:r>
                    </a:p>
                    <a:p>
                      <a:r>
                        <a:rPr lang="de-DE" dirty="0"/>
                        <a:t>HRM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LCH/</a:t>
                      </a:r>
                    </a:p>
                    <a:p>
                      <a:r>
                        <a:rPr lang="de-D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9477">
                <a:tc>
                  <a:txBody>
                    <a:bodyPr/>
                    <a:lstStyle/>
                    <a:p>
                      <a:r>
                        <a:rPr lang="de-DE" dirty="0"/>
                        <a:t>5c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RGK/</a:t>
                      </a:r>
                    </a:p>
                    <a:p>
                      <a:r>
                        <a:rPr lang="de-D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SND/MLR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MLT/</a:t>
                      </a:r>
                    </a:p>
                    <a:p>
                      <a:r>
                        <a:rPr lang="de-DE" dirty="0"/>
                        <a:t>BNN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RLV/</a:t>
                      </a:r>
                    </a:p>
                    <a:p>
                      <a:r>
                        <a:rPr lang="de-DE" dirty="0"/>
                        <a:t>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WTZ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9477">
                <a:tc>
                  <a:txBody>
                    <a:bodyPr/>
                    <a:lstStyle/>
                    <a:p>
                      <a:r>
                        <a:rPr lang="de-DE" dirty="0"/>
                        <a:t>5d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SWG/</a:t>
                      </a:r>
                      <a:endParaRPr lang="de-D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GRH/</a:t>
                      </a:r>
                    </a:p>
                    <a:p>
                      <a:r>
                        <a:rPr lang="de-DE" dirty="0"/>
                        <a:t>BCK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KNG/ </a:t>
                      </a:r>
                      <a:r>
                        <a:rPr lang="de-D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FRL/</a:t>
                      </a:r>
                    </a:p>
                    <a:p>
                      <a:r>
                        <a:rPr lang="de-DE" dirty="0"/>
                        <a:t>HST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9477">
                <a:tc>
                  <a:txBody>
                    <a:bodyPr/>
                    <a:lstStyle/>
                    <a:p>
                      <a:r>
                        <a:rPr lang="de-DE" dirty="0"/>
                        <a:t>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THL/</a:t>
                      </a:r>
                    </a:p>
                    <a:p>
                      <a:r>
                        <a:rPr lang="de-DE" dirty="0"/>
                        <a:t>KJJ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v.Uum</a:t>
                      </a:r>
                      <a:r>
                        <a:rPr lang="de-DE" dirty="0"/>
                        <a:t>/TSN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7e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FLK/</a:t>
                      </a:r>
                    </a:p>
                    <a:p>
                      <a:r>
                        <a:rPr lang="de-DE" dirty="0"/>
                        <a:t>WMM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SDR/</a:t>
                      </a:r>
                    </a:p>
                    <a:p>
                      <a:r>
                        <a:rPr lang="de-DE" dirty="0"/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947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SMN / </a:t>
                      </a:r>
                      <a:r>
                        <a:rPr lang="de-D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2301">
                <a:tc>
                  <a:txBody>
                    <a:bodyPr/>
                    <a:lstStyle/>
                    <a:p>
                      <a:r>
                        <a:rPr lang="de-DE" dirty="0"/>
                        <a:t>DBR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E Kurse</a:t>
                      </a:r>
                      <a:r>
                        <a:rPr lang="de-DE" baseline="0" dirty="0"/>
                        <a:t> in 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9g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SPM/</a:t>
                      </a:r>
                    </a:p>
                    <a:p>
                      <a:r>
                        <a:rPr lang="de-DE" sz="1800" dirty="0" err="1"/>
                        <a:t>Koida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49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Erziehungs- und Bildungsarbeit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400" dirty="0">
                <a:solidFill>
                  <a:srgbClr val="000000"/>
                </a:solidFill>
                <a:ea typeface="+mj-ea"/>
                <a:cs typeface="+mj-cs"/>
              </a:rPr>
              <a:t>5.1 Schulprogramm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59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Entwicklungsziele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de-DE" sz="3600" dirty="0">
                <a:solidFill>
                  <a:srgbClr val="00B0F0"/>
                </a:solidFill>
                <a:ea typeface="Calibri"/>
                <a:cs typeface="Times New Roman"/>
              </a:rPr>
              <a:t>Auf dem Weg zur Kneipp Schule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de-DE" sz="3600" dirty="0" smtClean="0">
                <a:solidFill>
                  <a:srgbClr val="00B0F0"/>
                </a:solidFill>
                <a:ea typeface="Calibri"/>
                <a:cs typeface="Times New Roman"/>
              </a:rPr>
              <a:t>‚</a:t>
            </a:r>
            <a:r>
              <a:rPr lang="de-DE" sz="3600" dirty="0">
                <a:solidFill>
                  <a:srgbClr val="00B0F0"/>
                </a:solidFill>
                <a:ea typeface="Calibri"/>
                <a:cs typeface="Times New Roman"/>
              </a:rPr>
              <a:t>Schule im Aufbruch‘ leben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de-DE" sz="3600" dirty="0" smtClean="0">
                <a:solidFill>
                  <a:srgbClr val="00B0F0"/>
                </a:solidFill>
                <a:ea typeface="Calibri"/>
                <a:cs typeface="Times New Roman"/>
              </a:rPr>
              <a:t>Lernkompetenz </a:t>
            </a:r>
            <a:r>
              <a:rPr lang="de-DE" sz="3600" dirty="0">
                <a:solidFill>
                  <a:srgbClr val="00B0F0"/>
                </a:solidFill>
                <a:ea typeface="Calibri"/>
                <a:cs typeface="Times New Roman"/>
              </a:rPr>
              <a:t>fördern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de-DE" sz="3600" dirty="0">
                <a:solidFill>
                  <a:srgbClr val="00B0F0"/>
                </a:solidFill>
                <a:ea typeface="Calibri"/>
                <a:cs typeface="Times New Roman"/>
              </a:rPr>
              <a:t>Lehrkompetenz fördern</a:t>
            </a:r>
          </a:p>
          <a:p>
            <a:pPr marL="0" lvl="0" indent="0">
              <a:lnSpc>
                <a:spcPct val="115000"/>
              </a:lnSpc>
              <a:buNone/>
            </a:pPr>
            <a:endParaRPr lang="de-DE" sz="36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5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/>
              <a:t>Arbeitsvorhaben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sz="2800" dirty="0">
                <a:solidFill>
                  <a:srgbClr val="00B0F0"/>
                </a:solidFill>
              </a:rPr>
              <a:t>Neuorganisation des Faches ‚Arbeitslehre‘</a:t>
            </a:r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Erstellung </a:t>
            </a:r>
            <a:r>
              <a:rPr lang="de-DE" sz="2800" dirty="0">
                <a:solidFill>
                  <a:srgbClr val="00B0F0"/>
                </a:solidFill>
              </a:rPr>
              <a:t>und Publikation des Oberstufenkonzeptes</a:t>
            </a:r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Das </a:t>
            </a:r>
            <a:r>
              <a:rPr lang="de-DE" sz="2800" dirty="0">
                <a:solidFill>
                  <a:srgbClr val="00B0F0"/>
                </a:solidFill>
              </a:rPr>
              <a:t>Element plus Verantwortung in der Stufe 9</a:t>
            </a:r>
            <a:r>
              <a:rPr lang="de-DE" sz="2800" dirty="0"/>
              <a:t> </a:t>
            </a:r>
            <a:endParaRPr lang="de-DE" sz="2800" dirty="0" smtClean="0"/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BOK </a:t>
            </a:r>
            <a:r>
              <a:rPr lang="de-DE" sz="2800" dirty="0">
                <a:solidFill>
                  <a:srgbClr val="00B0F0"/>
                </a:solidFill>
              </a:rPr>
              <a:t>(Berufsorientierungskompetenz)</a:t>
            </a:r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Präsentation </a:t>
            </a:r>
            <a:r>
              <a:rPr lang="de-DE" sz="2800" dirty="0">
                <a:solidFill>
                  <a:srgbClr val="00B0F0"/>
                </a:solidFill>
              </a:rPr>
              <a:t>nach Außen</a:t>
            </a:r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Unterrichtsqualität</a:t>
            </a:r>
            <a:endParaRPr lang="de-DE" sz="2800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de-DE" sz="2800" dirty="0" smtClean="0">
                <a:solidFill>
                  <a:srgbClr val="00B0F0"/>
                </a:solidFill>
              </a:rPr>
              <a:t>Internationalisierung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557965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Bildschirmpräsentation (4:3)</PresentationFormat>
  <Paragraphs>172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1. Schulpflegschaftsversammlung  Datum: 18.09.2018 Uhrzeit: 19.00 – ca. 20.30Uhr Anwesende: siehe Liste 1. Genehmigung des Protokolls LK v. 07.02.2018 ja:          nein:      Enth.: </vt:lpstr>
      <vt:lpstr>Änderung der Tagesordnung</vt:lpstr>
      <vt:lpstr>Begrüßung</vt:lpstr>
      <vt:lpstr>Vorstellung</vt:lpstr>
      <vt:lpstr>5. Informationen</vt:lpstr>
      <vt:lpstr>Klassenlehrerübersicht</vt:lpstr>
      <vt:lpstr>5. Erziehungs- und Bildungsarbeit</vt:lpstr>
      <vt:lpstr>Entwicklungsziele</vt:lpstr>
      <vt:lpstr> Arbeitsvorhaben</vt:lpstr>
      <vt:lpstr>Arbeitsgruppen</vt:lpstr>
      <vt:lpstr>Projektarbeit – Säule des Schulprogramms</vt:lpstr>
      <vt:lpstr>Projekt Gesellschaftslehre m Kunst</vt:lpstr>
      <vt:lpstr>Fortbildungen</vt:lpstr>
      <vt:lpstr>5.1.2 Bewegliche Ferientage</vt:lpstr>
      <vt:lpstr>6. Impulse aus der Schulpflegschaft</vt:lpstr>
      <vt:lpstr>7. Verschiedenes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Gesamtschule Emmerich am Rhein</dc:title>
  <dc:creator>D.Marciniak</dc:creator>
  <cp:lastModifiedBy>Christiane Feldmann</cp:lastModifiedBy>
  <cp:revision>311</cp:revision>
  <cp:lastPrinted>2017-08-27T12:06:19Z</cp:lastPrinted>
  <dcterms:created xsi:type="dcterms:W3CDTF">2013-12-30T16:19:39Z</dcterms:created>
  <dcterms:modified xsi:type="dcterms:W3CDTF">2018-09-19T15:47:34Z</dcterms:modified>
</cp:coreProperties>
</file>